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000372"/>
            <a:ext cx="4572032" cy="3643338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Вид применения власти, при котором обладающий ею влияет на поведение других, </a:t>
            </a:r>
            <a:r>
              <a:rPr lang="ru-RU" sz="2000" dirty="0" smtClean="0">
                <a:solidFill>
                  <a:srgbClr val="FF0000"/>
                </a:solidFill>
              </a:rPr>
              <a:t>не раскрывая характер поведения, которое он от них ожидает</a:t>
            </a:r>
          </a:p>
          <a:p>
            <a:endParaRPr lang="en-US" sz="2400" b="1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8929718" cy="928694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chemeClr val="tx1"/>
                </a:solidFill>
              </a:rPr>
              <a:t>Психологическая </a:t>
            </a:r>
            <a:r>
              <a:rPr lang="ru-RU" sz="3200" b="1" dirty="0" smtClean="0">
                <a:solidFill>
                  <a:srgbClr val="FF0000"/>
                </a:solidFill>
              </a:rPr>
              <a:t>манипуляция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в общении</a:t>
            </a: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манипуляции в общени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1214422"/>
            <a:ext cx="2857500" cy="5224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Способы этической защиты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b="1" dirty="0" smtClean="0"/>
              <a:t>1.Вопрос на воспроизведение </a:t>
            </a:r>
            <a:r>
              <a:rPr lang="ru-RU" i="1" dirty="0" smtClean="0"/>
              <a:t>(Извините, я не </a:t>
            </a:r>
            <a:r>
              <a:rPr lang="ru-RU" i="1" dirty="0" err="1" smtClean="0"/>
              <a:t>расслашал</a:t>
            </a:r>
            <a:r>
              <a:rPr lang="ru-RU" i="1" dirty="0" smtClean="0"/>
              <a:t>?)</a:t>
            </a:r>
          </a:p>
          <a:p>
            <a:r>
              <a:rPr lang="ru-RU" b="1" i="1" dirty="0" smtClean="0"/>
              <a:t>2.Вопрос об адресате </a:t>
            </a:r>
            <a:r>
              <a:rPr lang="ru-RU" i="1" dirty="0" smtClean="0"/>
              <a:t>(Это вы мне, обо мне?!)</a:t>
            </a:r>
          </a:p>
          <a:p>
            <a:r>
              <a:rPr lang="ru-RU" b="1" i="1" dirty="0" smtClean="0"/>
              <a:t>3.Наивное удивление </a:t>
            </a:r>
            <a:r>
              <a:rPr lang="ru-RU" i="1" dirty="0" smtClean="0"/>
              <a:t>(«Разве так можно?!)</a:t>
            </a:r>
          </a:p>
          <a:p>
            <a:r>
              <a:rPr lang="ru-RU" b="1" i="1" dirty="0" smtClean="0"/>
              <a:t>4.Окультуренное воспроизведение </a:t>
            </a:r>
            <a:r>
              <a:rPr lang="ru-RU" i="1" dirty="0" smtClean="0"/>
              <a:t>(Вы сомневаетесь в моих способностях?! Или Считаете меня необучаемым!?)</a:t>
            </a:r>
          </a:p>
          <a:p>
            <a:r>
              <a:rPr lang="ru-RU" b="1" i="1" dirty="0" smtClean="0"/>
              <a:t>5.Проявление доброжелательности</a:t>
            </a:r>
          </a:p>
          <a:p>
            <a:pPr>
              <a:buNone/>
            </a:pPr>
            <a:r>
              <a:rPr lang="ru-RU" i="1" dirty="0" smtClean="0"/>
              <a:t>(Я вас понимаю, с нами очень трудно?! </a:t>
            </a:r>
          </a:p>
          <a:p>
            <a:pPr>
              <a:buNone/>
            </a:pPr>
            <a:r>
              <a:rPr lang="ru-RU" i="1" dirty="0" smtClean="0"/>
              <a:t>Вы всегда так сдержаны, наверно что-то случилось!?)</a:t>
            </a:r>
            <a:endParaRPr lang="ru-RU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Признаки манипуляции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dirty="0" smtClean="0"/>
              <a:t>1.Психологическое воздействие на  психику </a:t>
            </a:r>
            <a:r>
              <a:rPr lang="ru-RU" sz="2000" b="1" dirty="0" smtClean="0"/>
              <a:t>(а не физическое)</a:t>
            </a:r>
          </a:p>
          <a:p>
            <a:pPr>
              <a:buNone/>
            </a:pPr>
            <a:r>
              <a:rPr lang="ru-RU" sz="2800" b="1" dirty="0" smtClean="0"/>
              <a:t>2. Скрытое воздействие </a:t>
            </a:r>
          </a:p>
          <a:p>
            <a:pPr>
              <a:buNone/>
            </a:pPr>
            <a:r>
              <a:rPr lang="ru-RU" sz="2800" b="1" dirty="0" smtClean="0"/>
              <a:t>3. Требует значительного мастерства</a:t>
            </a:r>
            <a:endParaRPr lang="ru-RU" sz="2800" b="1" dirty="0" smtClean="0"/>
          </a:p>
          <a:p>
            <a:endParaRPr lang="ru-RU" dirty="0" smtClean="0"/>
          </a:p>
          <a:p>
            <a:r>
              <a:rPr lang="ru-RU" dirty="0" smtClean="0"/>
              <a:t>Т.е. вместо того чтобы открыто сказать о своих чувствах или </a:t>
            </a:r>
            <a:r>
              <a:rPr lang="ru-RU" dirty="0" smtClean="0"/>
              <a:t>просьбе  человек </a:t>
            </a:r>
            <a:r>
              <a:rPr lang="ru-RU" dirty="0" smtClean="0"/>
              <a:t>начинает </a:t>
            </a:r>
            <a:r>
              <a:rPr lang="ru-RU" dirty="0" smtClean="0"/>
              <a:t>заходить «издалека». </a:t>
            </a:r>
            <a:r>
              <a:rPr lang="ru-RU" dirty="0" smtClean="0"/>
              <a:t>В основе манипуляции всегда лежит </a:t>
            </a:r>
            <a:r>
              <a:rPr lang="ru-RU" dirty="0" smtClean="0">
                <a:solidFill>
                  <a:srgbClr val="FF0000"/>
                </a:solidFill>
              </a:rPr>
              <a:t>использование слабостей собеседника.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Портрет человека-манипулятора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428736"/>
            <a:ext cx="8503920" cy="467031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1</a:t>
            </a:r>
            <a:r>
              <a:rPr lang="ru-RU" sz="4500" dirty="0" smtClean="0"/>
              <a:t>. </a:t>
            </a:r>
            <a:r>
              <a:rPr lang="ru-RU" sz="4500" dirty="0" smtClean="0">
                <a:solidFill>
                  <a:srgbClr val="FF0000"/>
                </a:solidFill>
              </a:rPr>
              <a:t>Располагающие </a:t>
            </a:r>
            <a:r>
              <a:rPr lang="ru-RU" sz="4500" dirty="0" smtClean="0">
                <a:solidFill>
                  <a:srgbClr val="FF0000"/>
                </a:solidFill>
              </a:rPr>
              <a:t>внешность и манеры поведения</a:t>
            </a:r>
            <a:r>
              <a:rPr lang="ru-RU" sz="2900" dirty="0" smtClean="0"/>
              <a:t>, улыбчивое лицо, открытый взгляд, устремленный на собеседника (и все же иногда мелькают быстрые острые взгляды, оценивающие ситуацию, реакцию окружающих), раскованность (но не развязность</a:t>
            </a:r>
            <a:r>
              <a:rPr lang="ru-RU" sz="2900" dirty="0" smtClean="0"/>
              <a:t>).</a:t>
            </a:r>
          </a:p>
          <a:p>
            <a:r>
              <a:rPr lang="ru-RU" sz="2900" dirty="0" smtClean="0"/>
              <a:t>2</a:t>
            </a:r>
            <a:r>
              <a:rPr lang="ru-RU" sz="5100" dirty="0" smtClean="0">
                <a:solidFill>
                  <a:srgbClr val="FF0000"/>
                </a:solidFill>
              </a:rPr>
              <a:t>. </a:t>
            </a:r>
            <a:r>
              <a:rPr lang="ru-RU" sz="4400" dirty="0" smtClean="0">
                <a:solidFill>
                  <a:srgbClr val="FF0000"/>
                </a:solidFill>
              </a:rPr>
              <a:t>Грамотная </a:t>
            </a:r>
            <a:r>
              <a:rPr lang="ru-RU" sz="4400" dirty="0" smtClean="0">
                <a:solidFill>
                  <a:srgbClr val="FF0000"/>
                </a:solidFill>
              </a:rPr>
              <a:t>речь</a:t>
            </a:r>
            <a:r>
              <a:rPr lang="ru-RU" sz="5100" dirty="0" smtClean="0"/>
              <a:t>, </a:t>
            </a:r>
            <a:r>
              <a:rPr lang="ru-RU" sz="2900" dirty="0" smtClean="0"/>
              <a:t>довольно широкий кругозор (обо всем знает понемножку, часто в разговоре упоминает знаменитых врачей, художников, писателей; при попытке «копнуть» его знания ловко переходит на другие темы), запас красивых тостов, веселых историй, рассказываемых с актерским мастерством. Знает национальные традиции, может произнести отдельные фразы на разных языках. </a:t>
            </a:r>
            <a:endParaRPr lang="ru-RU" sz="2900" dirty="0" smtClean="0"/>
          </a:p>
          <a:p>
            <a:r>
              <a:rPr lang="ru-RU" sz="2900" dirty="0" smtClean="0"/>
              <a:t>3. </a:t>
            </a:r>
            <a:r>
              <a:rPr lang="ru-RU" sz="4400" dirty="0" smtClean="0">
                <a:solidFill>
                  <a:srgbClr val="FF0000"/>
                </a:solidFill>
              </a:rPr>
              <a:t>Умение мастерски  </a:t>
            </a:r>
            <a:r>
              <a:rPr lang="ru-RU" sz="4400" dirty="0" smtClean="0">
                <a:solidFill>
                  <a:srgbClr val="FF0000"/>
                </a:solidFill>
              </a:rPr>
              <a:t>произносить комплименты</a:t>
            </a:r>
            <a:r>
              <a:rPr lang="ru-RU" sz="2900" dirty="0" smtClean="0"/>
              <a:t>, с легкостью отыскивая то, что действительно можно похвалить: чью-то внешность, тонкость вкуса, сделанную руками хозяина мебель, хороший тост и т. д</a:t>
            </a:r>
            <a:r>
              <a:rPr lang="ru-RU" sz="2900" dirty="0" smtClean="0"/>
              <a:t>.</a:t>
            </a:r>
          </a:p>
          <a:p>
            <a:r>
              <a:rPr lang="ru-RU" sz="2900" dirty="0" smtClean="0"/>
              <a:t>4</a:t>
            </a:r>
            <a:r>
              <a:rPr lang="ru-RU" sz="2900" dirty="0" smtClean="0">
                <a:solidFill>
                  <a:srgbClr val="FF0000"/>
                </a:solidFill>
              </a:rPr>
              <a:t>.  </a:t>
            </a:r>
            <a:r>
              <a:rPr lang="ru-RU" sz="4400" dirty="0" smtClean="0">
                <a:solidFill>
                  <a:srgbClr val="FF0000"/>
                </a:solidFill>
              </a:rPr>
              <a:t>Ненавязчивость</a:t>
            </a:r>
            <a:r>
              <a:rPr lang="ru-RU" sz="4400" dirty="0" smtClean="0"/>
              <a:t>, </a:t>
            </a:r>
            <a:r>
              <a:rPr lang="ru-RU" sz="2900" dirty="0" smtClean="0"/>
              <a:t>умение внимательно, заинтересованно слушать, не «лезть в душу», следить, интересно ли собеседнику то, о чем он рассказывает, вовремя проститься.</a:t>
            </a:r>
            <a:endParaRPr lang="ru-RU" sz="29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Способы защиты от манипуляций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1. Осознание, что вами манипулируют (</a:t>
            </a:r>
            <a:r>
              <a:rPr lang="ru-RU" sz="3600" i="1" dirty="0" smtClean="0"/>
              <a:t>К</a:t>
            </a:r>
            <a:r>
              <a:rPr lang="ru-RU" sz="3600" i="1" dirty="0" smtClean="0"/>
              <a:t>акие мои слабости он знает или понял?)</a:t>
            </a:r>
          </a:p>
          <a:p>
            <a:r>
              <a:rPr lang="ru-RU" sz="3600" dirty="0" smtClean="0"/>
              <a:t>2. Пассивная защита</a:t>
            </a:r>
          </a:p>
          <a:p>
            <a:r>
              <a:rPr lang="ru-RU" sz="3600" dirty="0" smtClean="0"/>
              <a:t>3.Активная защита</a:t>
            </a:r>
          </a:p>
          <a:p>
            <a:r>
              <a:rPr lang="ru-RU" sz="3600" dirty="0" smtClean="0"/>
              <a:t>4.Встречная манипуляция </a:t>
            </a: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Осознание своих слабостей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200" dirty="0" smtClean="0"/>
              <a:t>Стараюсь выглядеть всегда хорошо</a:t>
            </a:r>
          </a:p>
          <a:p>
            <a:r>
              <a:rPr lang="ru-RU" sz="3200" dirty="0" smtClean="0"/>
              <a:t>Стараюсь слыть неконфликтным, не могу сказать «нет!»</a:t>
            </a:r>
          </a:p>
          <a:p>
            <a:r>
              <a:rPr lang="ru-RU" sz="3200" dirty="0" smtClean="0"/>
              <a:t>Стараюсь соответствовать своим принципам</a:t>
            </a:r>
          </a:p>
          <a:p>
            <a:r>
              <a:rPr lang="ru-RU" sz="3200" dirty="0" smtClean="0"/>
              <a:t>Стараюсь расположить людей своей открытостью и очень доверчив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Осознайте, что вами манипулируют. 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200" dirty="0" smtClean="0"/>
              <a:t>    Признаком </a:t>
            </a:r>
            <a:r>
              <a:rPr lang="ru-RU" sz="3200" dirty="0" smtClean="0"/>
              <a:t>манипуляции является </a:t>
            </a:r>
            <a:r>
              <a:rPr lang="ru-RU" sz="3200" b="1" dirty="0" smtClean="0">
                <a:solidFill>
                  <a:srgbClr val="FF0000"/>
                </a:solidFill>
              </a:rPr>
              <a:t>чувство неудобства: вам не хочется что-то делать, говорить, а приходится — иначе неудобно. Вы будете «плохо выглядеть</a:t>
            </a:r>
            <a:r>
              <a:rPr lang="ru-RU" sz="3200" b="1" dirty="0" smtClean="0">
                <a:solidFill>
                  <a:srgbClr val="FF0000"/>
                </a:solidFill>
              </a:rPr>
              <a:t>». </a:t>
            </a:r>
            <a:r>
              <a:rPr lang="ru-RU" sz="3200" dirty="0" smtClean="0"/>
              <a:t>Достаточно </a:t>
            </a:r>
            <a:r>
              <a:rPr lang="ru-RU" sz="3200" dirty="0" smtClean="0"/>
              <a:t>сказать себе: «стоп, манипуляция!». Или что-то в этом роде, но обязательно содержащее слово «манипуляция».</a:t>
            </a:r>
            <a:br>
              <a:rPr lang="ru-RU" sz="3200" dirty="0" smtClean="0"/>
            </a:br>
            <a:r>
              <a:rPr lang="ru-RU" sz="3200" dirty="0" smtClean="0"/>
              <a:t>Именно оно действует отрезвляюще — вы осознаете, что это игра с вами, нарушение вашей независимости, насилие над вашей личностью.</a:t>
            </a:r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Пассивная защита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Е</a:t>
            </a:r>
            <a:r>
              <a:rPr lang="ru-RU" dirty="0" smtClean="0"/>
              <a:t>сли </a:t>
            </a:r>
            <a:r>
              <a:rPr lang="ru-RU" dirty="0" smtClean="0"/>
              <a:t>вы не знаете, что делать, как ответить </a:t>
            </a:r>
            <a:r>
              <a:rPr lang="ru-RU" dirty="0" smtClean="0"/>
              <a:t>манипулятору – 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    не </a:t>
            </a:r>
            <a:r>
              <a:rPr lang="ru-RU" b="1" dirty="0" smtClean="0">
                <a:solidFill>
                  <a:srgbClr val="FF0000"/>
                </a:solidFill>
              </a:rPr>
              <a:t>говорите ничего. </a:t>
            </a:r>
            <a:r>
              <a:rPr lang="ru-RU" dirty="0" smtClean="0"/>
              <a:t>Сделайте вид, что не расслышали, не поняли или вообще спросите о чем-то другом.</a:t>
            </a:r>
            <a:br>
              <a:rPr lang="ru-RU" dirty="0" smtClean="0"/>
            </a:br>
            <a:r>
              <a:rPr lang="ru-RU" dirty="0" smtClean="0"/>
              <a:t>К примеру не желаете одалживать деньги не очень аккуратному плательщику, никак не отвечайте на его просьбу, заговорите о чем-то </a:t>
            </a:r>
            <a:r>
              <a:rPr lang="ru-RU" dirty="0" smtClean="0"/>
              <a:t>другом. Единственное</a:t>
            </a:r>
            <a:r>
              <a:rPr lang="ru-RU" dirty="0" smtClean="0"/>
              <a:t>, что при этом требуется, — </a:t>
            </a:r>
            <a:r>
              <a:rPr lang="ru-RU" b="1" dirty="0" smtClean="0">
                <a:solidFill>
                  <a:srgbClr val="FF0000"/>
                </a:solidFill>
              </a:rPr>
              <a:t>проявить </a:t>
            </a:r>
            <a:r>
              <a:rPr lang="ru-RU" b="1" dirty="0" smtClean="0">
                <a:solidFill>
                  <a:srgbClr val="FF0000"/>
                </a:solidFill>
              </a:rPr>
              <a:t>выдержку</a:t>
            </a:r>
            <a:r>
              <a:rPr lang="ru-RU" dirty="0" smtClean="0"/>
              <a:t>! Опыт </a:t>
            </a:r>
            <a:r>
              <a:rPr lang="ru-RU" dirty="0" smtClean="0"/>
              <a:t>показывает, что в большинстве случаев манипулятор отступает уже перед пассивной защитой. Ибо самое опасное в манипуляции — ее стремительность, Неожиданность, когда у вас нет времени сообразить, как выйти из положения. </a:t>
            </a:r>
            <a:r>
              <a:rPr lang="ru-RU" b="1" dirty="0" smtClean="0">
                <a:solidFill>
                  <a:srgbClr val="FF0000"/>
                </a:solidFill>
              </a:rPr>
              <a:t>Повторение просьбы,</a:t>
            </a:r>
            <a:r>
              <a:rPr lang="ru-RU" dirty="0" smtClean="0"/>
              <a:t> во-первых, дает вам время для ответа; во-вторых, выявляет истинный интерес манипулятора и сбивает заготовленное им распределение ролей.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Активная защита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Е</a:t>
            </a:r>
            <a:r>
              <a:rPr lang="ru-RU" dirty="0" smtClean="0"/>
              <a:t>сли </a:t>
            </a:r>
            <a:r>
              <a:rPr lang="ru-RU" dirty="0" smtClean="0"/>
              <a:t>вы решились на активную защиту, то не стесняясь, скажите, </a:t>
            </a:r>
            <a:r>
              <a:rPr lang="ru-RU" b="1" dirty="0" smtClean="0">
                <a:solidFill>
                  <a:srgbClr val="FF0000"/>
                </a:solidFill>
              </a:rPr>
              <a:t>что вас беспокоит в предложении партнера</a:t>
            </a:r>
            <a:r>
              <a:rPr lang="ru-RU" dirty="0" smtClean="0"/>
              <a:t>, </a:t>
            </a:r>
            <a:r>
              <a:rPr lang="ru-RU" b="1" dirty="0" smtClean="0">
                <a:solidFill>
                  <a:srgbClr val="FF0000"/>
                </a:solidFill>
              </a:rPr>
              <a:t>расставьте точки над </a:t>
            </a:r>
            <a:r>
              <a:rPr lang="ru-RU" b="1" dirty="0" err="1" smtClean="0">
                <a:solidFill>
                  <a:srgbClr val="FF0000"/>
                </a:solidFill>
              </a:rPr>
              <a:t>i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sz="2600" i="1" dirty="0" smtClean="0"/>
              <a:t>Если </a:t>
            </a:r>
            <a:r>
              <a:rPr lang="ru-RU" sz="2600" i="1" dirty="0" smtClean="0"/>
              <a:t>это необязательный заемщик, достаточно сказать ему, например, что у вас нет уверенности, что он вовремя вернет долг, он сам в этом виноват. </a:t>
            </a:r>
            <a:endParaRPr lang="ru-RU" dirty="0" smtClean="0"/>
          </a:p>
          <a:p>
            <a:r>
              <a:rPr lang="ru-RU" dirty="0" smtClean="0"/>
              <a:t>Выскажите вслух скрытый смысл его действий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</a:t>
            </a:r>
            <a:r>
              <a:rPr lang="ru-RU" i="1" dirty="0" smtClean="0"/>
              <a:t>   «Ты неуверен в себе и боишься меня потерять, поэтому ревнуешь!» </a:t>
            </a:r>
            <a:r>
              <a:rPr lang="ru-RU" dirty="0" smtClean="0"/>
              <a:t>или </a:t>
            </a:r>
            <a:r>
              <a:rPr lang="ru-RU" i="1" dirty="0" smtClean="0"/>
              <a:t>«Ты пытаешься нас поссорить, зачем?» </a:t>
            </a:r>
            <a:endParaRPr lang="ru-RU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858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Встречная манипуляция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или если тебя оскорбляют….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428736"/>
            <a:ext cx="8503920" cy="467031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1. </a:t>
            </a:r>
            <a:r>
              <a:rPr lang="ru-RU" b="1" dirty="0" smtClean="0"/>
              <a:t>«Неадекватная» (неожидаемая) реакция</a:t>
            </a:r>
          </a:p>
          <a:p>
            <a:endParaRPr lang="ru-RU" dirty="0" smtClean="0"/>
          </a:p>
          <a:p>
            <a:r>
              <a:rPr lang="ru-RU" dirty="0" smtClean="0"/>
              <a:t>2. </a:t>
            </a:r>
            <a:r>
              <a:rPr lang="ru-RU" b="1" dirty="0" smtClean="0"/>
              <a:t>«Стеклянный взгляд»</a:t>
            </a:r>
          </a:p>
          <a:p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 smtClean="0"/>
              <a:t>. </a:t>
            </a:r>
            <a:r>
              <a:rPr lang="ru-RU" b="1" dirty="0" smtClean="0"/>
              <a:t>Оголи проблему обидчика </a:t>
            </a:r>
            <a:r>
              <a:rPr lang="ru-RU" i="1" dirty="0" smtClean="0"/>
              <a:t>(</a:t>
            </a:r>
            <a:r>
              <a:rPr lang="ru-RU" i="1" dirty="0" smtClean="0"/>
              <a:t>У тебя </a:t>
            </a:r>
            <a:r>
              <a:rPr lang="ru-RU" i="1" dirty="0" smtClean="0"/>
              <a:t>проблема? Ты хочешь поговорить об этом?)</a:t>
            </a:r>
          </a:p>
          <a:p>
            <a:endParaRPr lang="ru-RU" i="1" dirty="0" smtClean="0"/>
          </a:p>
          <a:p>
            <a:r>
              <a:rPr lang="ru-RU" b="1" dirty="0" smtClean="0"/>
              <a:t>4. «Сделай вид, что согласилась с обидчиком!» </a:t>
            </a:r>
            <a:r>
              <a:rPr lang="en-US" dirty="0" smtClean="0"/>
              <a:t>(</a:t>
            </a:r>
            <a:r>
              <a:rPr lang="ru-RU" dirty="0" smtClean="0"/>
              <a:t>Ты как всегда права, что бы я без тебя делала?!)</a:t>
            </a:r>
            <a:r>
              <a:rPr lang="ru-RU" b="1" dirty="0" smtClean="0"/>
              <a:t> </a:t>
            </a:r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Этическая защита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1500174"/>
            <a:ext cx="514350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14282" y="1714488"/>
            <a:ext cx="335758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Система действий человека, направленных на </a:t>
            </a:r>
            <a:r>
              <a:rPr lang="ru-RU" sz="2800" dirty="0" smtClean="0">
                <a:solidFill>
                  <a:srgbClr val="FF0000"/>
                </a:solidFill>
              </a:rPr>
              <a:t>защиту своего достоинства</a:t>
            </a:r>
            <a:r>
              <a:rPr lang="ru-RU" sz="2800" dirty="0" smtClean="0"/>
              <a:t> от посягательств со стороны другого лица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59</TotalTime>
  <Words>613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Психологическая манипуляция  в общении</vt:lpstr>
      <vt:lpstr>Признаки манипуляции</vt:lpstr>
      <vt:lpstr>Портрет человека-манипулятора</vt:lpstr>
      <vt:lpstr>Способы защиты от манипуляций</vt:lpstr>
      <vt:lpstr>Осознание своих слабостей</vt:lpstr>
      <vt:lpstr>Пассивная защита</vt:lpstr>
      <vt:lpstr>Активная защита</vt:lpstr>
      <vt:lpstr>Встречная манипуляция или если тебя оскорбляют….</vt:lpstr>
      <vt:lpstr>Этическая защита</vt:lpstr>
      <vt:lpstr>Способы этической защиты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манипуляция  в общении</dc:title>
  <cp:lastModifiedBy>Admin</cp:lastModifiedBy>
  <cp:revision>7</cp:revision>
  <dcterms:modified xsi:type="dcterms:W3CDTF">2015-03-03T03:04:42Z</dcterms:modified>
</cp:coreProperties>
</file>